
<file path=[Content_Types].xml><?xml version="1.0" encoding="utf-8"?>
<Types xmlns="http://schemas.openxmlformats.org/package/2006/content-types">
  <Override PartName="/ppt/notesSlides/notesSlide2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27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2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jpeg" ContentType="image/jpeg"/>
  <Override PartName="/ppt/slides/slide12.xml" ContentType="application/vnd.openxmlformats-officedocument.presentationml.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9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xml" ContentType="application/xml"/>
  <Default Extension="emf" ContentType="image/x-emf"/>
  <Override PartName="/ppt/slides/slide14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Default Extension="bin" ContentType="application/vnd.openxmlformats-officedocument.presentationml.printerSettings"/>
  <Override PartName="/ppt/notesSlides/notesSlide2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embeddings/Microsoft_Equation1.bin" ContentType="application/vnd.openxmlformats-officedocument.oleObject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18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3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docProps/app.xml" ContentType="application/vnd.openxmlformats-officedocument.extended-properties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slides/slide2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notesMasterIdLst>
    <p:notesMasterId r:id="rId31"/>
  </p:notesMasterIdLst>
  <p:sldIdLst>
    <p:sldId id="256" r:id="rId2"/>
    <p:sldId id="281" r:id="rId3"/>
    <p:sldId id="259" r:id="rId4"/>
    <p:sldId id="260" r:id="rId5"/>
    <p:sldId id="261" r:id="rId6"/>
    <p:sldId id="265" r:id="rId7"/>
    <p:sldId id="267" r:id="rId8"/>
    <p:sldId id="266" r:id="rId9"/>
    <p:sldId id="282" r:id="rId10"/>
    <p:sldId id="264" r:id="rId11"/>
    <p:sldId id="270" r:id="rId12"/>
    <p:sldId id="283" r:id="rId13"/>
    <p:sldId id="271" r:id="rId14"/>
    <p:sldId id="285" r:id="rId15"/>
    <p:sldId id="272" r:id="rId16"/>
    <p:sldId id="286" r:id="rId17"/>
    <p:sldId id="284" r:id="rId18"/>
    <p:sldId id="274" r:id="rId19"/>
    <p:sldId id="275" r:id="rId20"/>
    <p:sldId id="277" r:id="rId21"/>
    <p:sldId id="294" r:id="rId22"/>
    <p:sldId id="287" r:id="rId23"/>
    <p:sldId id="289" r:id="rId24"/>
    <p:sldId id="290" r:id="rId25"/>
    <p:sldId id="291" r:id="rId26"/>
    <p:sldId id="288" r:id="rId27"/>
    <p:sldId id="279" r:id="rId28"/>
    <p:sldId id="292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DF21"/>
    <a:srgbClr val="FF9999"/>
    <a:srgbClr val="FCA508"/>
  </p:clrMru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030" autoAdjust="0"/>
    <p:restoredTop sz="85905" autoAdjust="0"/>
  </p:normalViewPr>
  <p:slideViewPr>
    <p:cSldViewPr>
      <p:cViewPr>
        <p:scale>
          <a:sx n="100" d="100"/>
          <a:sy n="100" d="100"/>
        </p:scale>
        <p:origin x="-1080" y="-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CA571-2D88-4BA0-83E2-6B856DD141F8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F1C8C-D598-4D9F-B33B-5871355CD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REDUNDANT?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transitions</a:t>
            </a:r>
            <a:r>
              <a:rPr lang="en-US" dirty="0" smtClean="0"/>
              <a:t> determine from which states you can arrive to the current state.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SAY: Although </a:t>
            </a:r>
            <a:r>
              <a:rPr lang="en-US" dirty="0" err="1" smtClean="0"/>
              <a:t>VARiD</a:t>
            </a:r>
            <a:r>
              <a:rPr lang="en-US" dirty="0" smtClean="0"/>
              <a:t> should be used to combine</a:t>
            </a:r>
            <a:r>
              <a:rPr lang="en-US" baseline="0" dirty="0" smtClean="0"/>
              <a:t> datasets, for now we only tested it on purely color-space data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SAY: (most FN?) Low coverage for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allele- add a column for </a:t>
            </a:r>
            <a:r>
              <a:rPr lang="en-US" baseline="0" dirty="0" err="1" smtClean="0"/>
              <a:t>indels</a:t>
            </a:r>
            <a:r>
              <a:rPr lang="en-US" baseline="0" dirty="0" smtClean="0"/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</a:t>
            </a:r>
            <a:r>
              <a:rPr lang="en-US" baseline="0" dirty="0" smtClean="0"/>
              <a:t> : (most FN?) Low coverage for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allele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For ADJ SNP: would need an extra run</a:t>
            </a:r>
          </a:p>
          <a:p>
            <a:pPr>
              <a:buFontTx/>
              <a:buChar char="-"/>
            </a:pPr>
            <a:r>
              <a:rPr lang="en-US" dirty="0" smtClean="0"/>
              <a:t>Stress: </a:t>
            </a:r>
            <a:r>
              <a:rPr lang="en-US" smtClean="0"/>
              <a:t>Fully Probabilistic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Known first letter –part of the linker,</a:t>
            </a:r>
            <a:r>
              <a:rPr lang="en-US" baseline="0" dirty="0" smtClean="0"/>
              <a:t> not of the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its</a:t>
            </a:r>
            <a:r>
              <a:rPr lang="en-US" baseline="0" dirty="0" smtClean="0"/>
              <a:t> non-real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1C8C-D598-4D9F-B33B-5871355CD4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9FA295-4C93-4BDD-B2F6-E0BB2CE002B9}" type="datetimeFigureOut">
              <a:rPr lang="en-US" smtClean="0"/>
              <a:pPr/>
              <a:t>11/2/09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E7850D-ADD3-4826-BAAE-DADA10EA2E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Equation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100" y="18288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VARiD</a:t>
            </a:r>
            <a:r>
              <a:rPr lang="en-US" sz="2800" dirty="0" smtClean="0"/>
              <a:t>: Variation Detection </a:t>
            </a:r>
          </a:p>
          <a:p>
            <a:pPr algn="ctr"/>
            <a:r>
              <a:rPr lang="en-US" sz="2800" dirty="0" smtClean="0"/>
              <a:t>in Color-Space 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and</a:t>
            </a:r>
            <a:r>
              <a:rPr lang="en-US" sz="2800" dirty="0" smtClean="0"/>
              <a:t> Letter-Space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81100" y="38100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Adrian Dalca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and Michael Brudno</a:t>
            </a:r>
            <a:r>
              <a:rPr lang="en-US" sz="2000" baseline="30000" dirty="0" smtClean="0"/>
              <a:t>1,2</a:t>
            </a:r>
            <a:endParaRPr lang="en-US" sz="20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42672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University of Toronto</a:t>
            </a:r>
            <a:endParaRPr lang="en-US" sz="2000" baseline="30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5867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 Department of Computer Science</a:t>
            </a:r>
          </a:p>
          <a:p>
            <a:pPr algn="ctr"/>
            <a:r>
              <a:rPr lang="en-US" sz="1400" dirty="0" smtClean="0"/>
              <a:t>2 </a:t>
            </a:r>
            <a:r>
              <a:rPr lang="en-US" sz="1400" dirty="0" err="1" smtClean="0"/>
              <a:t>Banting</a:t>
            </a:r>
            <a:r>
              <a:rPr lang="en-US" sz="1400" dirty="0" smtClean="0"/>
              <a:t> &amp; Best Department of Medical Research</a:t>
            </a:r>
            <a:endParaRPr lang="en-US" sz="1400" baseline="30000" dirty="0"/>
          </a:p>
        </p:txBody>
      </p:sp>
      <p:pic>
        <p:nvPicPr>
          <p:cNvPr id="11" name="Picture 4" descr="http://compbio.cs.toronto.edu/cbl/fatlogo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086600" y="3733800"/>
            <a:ext cx="1109560" cy="10058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5" descr="C:\Documents and Settings\adijr\Desktop\UofT_Crest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733800"/>
            <a:ext cx="658567" cy="1009650"/>
          </a:xfrm>
          <a:prstGeom prst="round2DiagRect">
            <a:avLst>
              <a:gd name="adj1" fmla="val 0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1447800"/>
            <a:ext cx="243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Hidden Markov Model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438400"/>
            <a:ext cx="647266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Statistical</a:t>
            </a:r>
            <a:r>
              <a:rPr lang="en-US" dirty="0" smtClean="0"/>
              <a:t> model for a system (so we have states)</a:t>
            </a:r>
          </a:p>
          <a:p>
            <a:r>
              <a:rPr lang="en-US" dirty="0" smtClean="0"/>
              <a:t>Assume that system is a Markov process with state unobserved. </a:t>
            </a:r>
          </a:p>
          <a:p>
            <a:r>
              <a:rPr lang="en-US" dirty="0" smtClean="0"/>
              <a:t>	</a:t>
            </a:r>
            <a:r>
              <a:rPr lang="en-US" sz="1400" dirty="0" smtClean="0">
                <a:solidFill>
                  <a:srgbClr val="0070C0"/>
                </a:solidFill>
              </a:rPr>
              <a:t>Markov Process: future state depends only on current state</a:t>
            </a:r>
          </a:p>
          <a:p>
            <a:r>
              <a:rPr lang="en-US" dirty="0" smtClean="0"/>
              <a:t>We can observe the state’s emission (output)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	each state has a probability distribution over outputs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590871"/>
            <a:ext cx="5791200" cy="1200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apply: we don’t know the state (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donor?</a:t>
            </a:r>
            <a:r>
              <a:rPr lang="en-US" sz="2400" dirty="0" smtClean="0"/>
              <a:t>), but we can observe some output determined by the state (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reads?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0" y="1447800"/>
            <a:ext cx="289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Our</a:t>
            </a:r>
            <a:r>
              <a:rPr lang="en-US" dirty="0" smtClean="0"/>
              <a:t> Hidden Markov Model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353270"/>
            <a:ext cx="6553200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At every </a:t>
            </a:r>
            <a:r>
              <a:rPr lang="en-US" dirty="0" smtClean="0">
                <a:solidFill>
                  <a:srgbClr val="0070C0"/>
                </a:solidFill>
              </a:rPr>
              <a:t>pair</a:t>
            </a:r>
            <a:r>
              <a:rPr lang="en-US" dirty="0" smtClean="0"/>
              <a:t> of consecutive positions: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don’t know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donor </a:t>
            </a:r>
            <a:r>
              <a:rPr lang="en-US" dirty="0" smtClean="0"/>
              <a:t>nucleotides,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have some color-space and/or letter-space reads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3657600"/>
            <a:ext cx="224215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donor could be: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letters: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AA</a:t>
            </a:r>
            <a:r>
              <a:rPr lang="en-US" dirty="0" smtClean="0"/>
              <a:t>    color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letters: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AC</a:t>
            </a:r>
            <a:r>
              <a:rPr lang="en-US" dirty="0" smtClean="0"/>
              <a:t>    color 1</a:t>
            </a:r>
          </a:p>
          <a:p>
            <a:r>
              <a:rPr lang="en-US" dirty="0" smtClean="0"/>
              <a:t>    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letters: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TT</a:t>
            </a:r>
            <a:r>
              <a:rPr lang="en-US" dirty="0" smtClean="0"/>
              <a:t>    color 0</a:t>
            </a:r>
          </a:p>
          <a:p>
            <a:r>
              <a:rPr lang="en-US" dirty="0" smtClean="0"/>
              <a:t>16 combinations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47800" y="1819870"/>
            <a:ext cx="1068224" cy="340519"/>
          </a:xfrm>
          <a:prstGeom prst="round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 smtClean="0"/>
              <a:t>(for colors)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rot="16200000" flipH="1">
            <a:off x="2037516" y="2104785"/>
            <a:ext cx="269081" cy="380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3"/>
          <a:srcRect r="51407"/>
          <a:stretch>
            <a:fillRect/>
          </a:stretch>
        </p:blipFill>
        <p:spPr bwMode="auto">
          <a:xfrm>
            <a:off x="5181600" y="3733800"/>
            <a:ext cx="1676400" cy="165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2057400" y="3505200"/>
            <a:ext cx="5029200" cy="20574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19200" y="5943600"/>
            <a:ext cx="630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AA and TT give the same colors! So we have </a:t>
            </a:r>
            <a:r>
              <a:rPr lang="en-US" dirty="0" smtClean="0">
                <a:solidFill>
                  <a:srgbClr val="0070C0"/>
                </a:solidFill>
              </a:rPr>
              <a:t>redundancy.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3962400"/>
            <a:ext cx="1981200" cy="27214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0" y="4800600"/>
            <a:ext cx="1981200" cy="27214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Elbow Connector 17"/>
          <p:cNvCxnSpPr>
            <a:stCxn id="14" idx="3"/>
            <a:endCxn id="15" idx="3"/>
          </p:cNvCxnSpPr>
          <p:nvPr/>
        </p:nvCxnSpPr>
        <p:spPr>
          <a:xfrm>
            <a:off x="4267200" y="4098472"/>
            <a:ext cx="1588" cy="838200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2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91000" y="19050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AA and TT give the same colors! So we have </a:t>
            </a:r>
            <a:r>
              <a:rPr lang="en-US" dirty="0" smtClean="0">
                <a:solidFill>
                  <a:srgbClr val="0070C0"/>
                </a:solidFill>
              </a:rPr>
              <a:t>redundancy.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1828800"/>
            <a:ext cx="1981200" cy="272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 letters: </a:t>
            </a:r>
            <a:r>
              <a:rPr lang="en-U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1600" dirty="0" smtClean="0">
                <a:solidFill>
                  <a:srgbClr val="0070C0"/>
                </a:solidFill>
              </a:rPr>
              <a:t>    color 0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2286000"/>
            <a:ext cx="1981200" cy="272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 letters: </a:t>
            </a:r>
            <a:r>
              <a:rPr lang="en-U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en-US" sz="1600" dirty="0" smtClean="0">
                <a:solidFill>
                  <a:srgbClr val="0070C0"/>
                </a:solidFill>
              </a:rPr>
              <a:t>    color 0</a:t>
            </a:r>
          </a:p>
        </p:txBody>
      </p:sp>
      <p:cxnSp>
        <p:nvCxnSpPr>
          <p:cNvPr id="9" name="Elbow Connector 8"/>
          <p:cNvCxnSpPr>
            <a:stCxn id="7" idx="3"/>
            <a:endCxn id="8" idx="3"/>
          </p:cNvCxnSpPr>
          <p:nvPr/>
        </p:nvCxnSpPr>
        <p:spPr>
          <a:xfrm>
            <a:off x="3657600" y="1964872"/>
            <a:ext cx="1588" cy="457200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62200" y="3676471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can’t just call colors, since they can represent one of several translations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to properly call </a:t>
            </a:r>
            <a:r>
              <a:rPr lang="en-US" dirty="0" err="1" smtClean="0"/>
              <a:t>SNPs</a:t>
            </a:r>
            <a:r>
              <a:rPr lang="en-US" dirty="0" smtClean="0"/>
              <a:t>, we need to </a:t>
            </a:r>
            <a:r>
              <a:rPr lang="en-US" dirty="0" smtClean="0">
                <a:solidFill>
                  <a:srgbClr val="0070C0"/>
                </a:solidFill>
              </a:rPr>
              <a:t>model underlying letters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72015" y="1219200"/>
            <a:ext cx="199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Colors and Letters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685800" y="1752600"/>
            <a:ext cx="3810000" cy="464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10000" y="2971800"/>
            <a:ext cx="152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133600" y="2971800"/>
            <a:ext cx="1524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24790" y="1219200"/>
            <a:ext cx="209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States of the Model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76801" y="17526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Consider donor at positions 532, 533 and 534. </a:t>
            </a:r>
          </a:p>
          <a:p>
            <a:r>
              <a:rPr lang="en-US" dirty="0" smtClean="0"/>
              <a:t>At each pair we have  </a:t>
            </a:r>
            <a:r>
              <a:rPr lang="en-US" dirty="0" smtClean="0">
                <a:solidFill>
                  <a:srgbClr val="0070C0"/>
                </a:solidFill>
              </a:rPr>
              <a:t>one </a:t>
            </a:r>
            <a:r>
              <a:rPr lang="en-US" dirty="0" smtClean="0"/>
              <a:t>color,  </a:t>
            </a:r>
            <a:r>
              <a:rPr lang="en-US" dirty="0" smtClean="0">
                <a:solidFill>
                  <a:srgbClr val="0070C0"/>
                </a:solidFill>
              </a:rPr>
              <a:t>two</a:t>
            </a:r>
            <a:r>
              <a:rPr lang="en-US" dirty="0" smtClean="0"/>
              <a:t> letters</a:t>
            </a:r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1959430" y="2895600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971941" y="3973284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959428" y="3516084"/>
            <a:ext cx="401145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1971941" y="5869771"/>
            <a:ext cx="396726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2995" y="2362200"/>
            <a:ext cx="71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532/3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70316" y="4343396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2373868"/>
            <a:ext cx="718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533/4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12" idx="6"/>
            <a:endCxn id="48" idx="2"/>
          </p:cNvCxnSpPr>
          <p:nvPr/>
        </p:nvCxnSpPr>
        <p:spPr>
          <a:xfrm>
            <a:off x="2347140" y="3090357"/>
            <a:ext cx="14295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6"/>
            <a:endCxn id="48" idx="2"/>
          </p:cNvCxnSpPr>
          <p:nvPr/>
        </p:nvCxnSpPr>
        <p:spPr>
          <a:xfrm flipV="1">
            <a:off x="2359651" y="3090357"/>
            <a:ext cx="1417027" cy="1077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51" idx="2"/>
          </p:cNvCxnSpPr>
          <p:nvPr/>
        </p:nvCxnSpPr>
        <p:spPr>
          <a:xfrm>
            <a:off x="2360573" y="3710841"/>
            <a:ext cx="1433701" cy="23536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6"/>
            <a:endCxn id="51" idx="2"/>
          </p:cNvCxnSpPr>
          <p:nvPr/>
        </p:nvCxnSpPr>
        <p:spPr>
          <a:xfrm>
            <a:off x="2368667" y="6064528"/>
            <a:ext cx="1425607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970316" y="3233058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1971941" y="5075111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1959428" y="4617911"/>
            <a:ext cx="401145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70314" y="5427109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70314" y="5579509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3776678" y="2895600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Flowchart: Connector 50"/>
          <p:cNvSpPr/>
          <p:nvPr/>
        </p:nvSpPr>
        <p:spPr>
          <a:xfrm>
            <a:off x="3794274" y="5869771"/>
            <a:ext cx="396726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788228" y="3352800"/>
            <a:ext cx="391884" cy="2492990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0" name="Straight Arrow Connector 59"/>
          <p:cNvCxnSpPr>
            <a:stCxn id="44" idx="6"/>
            <a:endCxn id="48" idx="2"/>
          </p:cNvCxnSpPr>
          <p:nvPr/>
        </p:nvCxnSpPr>
        <p:spPr>
          <a:xfrm flipV="1">
            <a:off x="2359651" y="3090357"/>
            <a:ext cx="1417027" cy="2179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5" idx="6"/>
            <a:endCxn id="51" idx="2"/>
          </p:cNvCxnSpPr>
          <p:nvPr/>
        </p:nvCxnSpPr>
        <p:spPr>
          <a:xfrm>
            <a:off x="2360573" y="4812668"/>
            <a:ext cx="1433701" cy="12518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876800" y="32004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16 states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only certain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transitions allowed</a:t>
            </a:r>
          </a:p>
          <a:p>
            <a:endParaRPr lang="en-US" dirty="0" smtClean="0"/>
          </a:p>
          <a:p>
            <a:r>
              <a:rPr lang="en-US" dirty="0" smtClean="0"/>
              <a:t>each state depends on the previous states, but not further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Markov Process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18458" y="23622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308410" y="182880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 X Y Z 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90800" y="1828800"/>
            <a:ext cx="533400" cy="3810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819400" y="1828800"/>
            <a:ext cx="533400" cy="3810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5" idx="4"/>
            <a:endCxn id="18" idx="3"/>
          </p:cNvCxnSpPr>
          <p:nvPr/>
        </p:nvCxnSpPr>
        <p:spPr>
          <a:xfrm rot="5400000">
            <a:off x="2517517" y="2206883"/>
            <a:ext cx="337066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4"/>
            <a:endCxn id="22" idx="1"/>
          </p:cNvCxnSpPr>
          <p:nvPr/>
        </p:nvCxnSpPr>
        <p:spPr>
          <a:xfrm rot="16200000" flipH="1">
            <a:off x="3159383" y="2136517"/>
            <a:ext cx="348734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77" grpId="0" animBg="1"/>
      <p:bldP spid="77" grpId="1" animBg="1"/>
      <p:bldP spid="12" grpId="0" animBg="1"/>
      <p:bldP spid="14" grpId="0" animBg="1"/>
      <p:bldP spid="16" grpId="0" animBg="1"/>
      <p:bldP spid="17" grpId="0" animBg="1"/>
      <p:bldP spid="18" grpId="0"/>
      <p:bldP spid="21" grpId="0"/>
      <p:bldP spid="22" grpId="0"/>
      <p:bldP spid="42" grpId="0"/>
      <p:bldP spid="44" grpId="0" animBg="1"/>
      <p:bldP spid="45" grpId="0" animBg="1"/>
      <p:bldP spid="46" grpId="0"/>
      <p:bldP spid="47" grpId="0"/>
      <p:bldP spid="48" grpId="0" animBg="1"/>
      <p:bldP spid="51" grpId="0" animBg="1"/>
      <p:bldP spid="56" grpId="0"/>
      <p:bldP spid="68" grpId="0"/>
      <p:bldP spid="69" grpId="0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76801" y="21336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…NNNNNNNNNNNNNN…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4554688" y="2125085"/>
            <a:ext cx="365654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0688" y="2830288"/>
            <a:ext cx="2252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T0102010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311223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T103010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311223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T2010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311223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126" y="1230868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Emissions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25596" y="4288750"/>
            <a:ext cx="2252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ATTGCGCA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TGCG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TTGGGCA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TGCGA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GCGCA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TGCGAC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7684" y="2090058"/>
            <a:ext cx="200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 genome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3080656"/>
            <a:ext cx="131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reads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9942" y="4570604"/>
            <a:ext cx="135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Letter reads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43425" y="2819400"/>
            <a:ext cx="259080" cy="990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05600" y="3124200"/>
            <a:ext cx="1713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emissions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4568428"/>
            <a:ext cx="17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letter emissions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495800" y="4267200"/>
            <a:ext cx="381000" cy="990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5" idx="3"/>
            <a:endCxn id="16" idx="1"/>
          </p:cNvCxnSpPr>
          <p:nvPr/>
        </p:nvCxnSpPr>
        <p:spPr>
          <a:xfrm flipV="1">
            <a:off x="4802505" y="3308866"/>
            <a:ext cx="1903095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3"/>
            <a:endCxn id="17" idx="1"/>
          </p:cNvCxnSpPr>
          <p:nvPr/>
        </p:nvCxnSpPr>
        <p:spPr>
          <a:xfrm flipV="1">
            <a:off x="4876800" y="4753094"/>
            <a:ext cx="1828800" cy="9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4" grpId="0"/>
      <p:bldP spid="15" grpId="0" animBg="1"/>
      <p:bldP spid="16" grpId="0"/>
      <p:bldP spid="17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609600" y="1981200"/>
            <a:ext cx="79248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72000" y="1981200"/>
            <a:ext cx="39624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1219200"/>
            <a:ext cx="289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Our</a:t>
            </a:r>
            <a:r>
              <a:rPr lang="en-US" dirty="0" smtClean="0"/>
              <a:t> Hidden Markov Model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1524000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Emissions</a:t>
            </a:r>
            <a:endParaRPr lang="en-US" dirty="0"/>
          </a:p>
        </p:txBody>
      </p:sp>
      <p:sp>
        <p:nvSpPr>
          <p:cNvPr id="48" name="Flowchart: Connector 47"/>
          <p:cNvSpPr/>
          <p:nvPr/>
        </p:nvSpPr>
        <p:spPr>
          <a:xfrm>
            <a:off x="762000" y="2125087"/>
            <a:ext cx="518449" cy="519351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00200" y="26670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color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00200" y="30480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600200" y="34290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color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600200" y="38100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color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600200" y="44958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letters 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00200" y="48768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letters 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800600" y="32004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Same</a:t>
            </a:r>
            <a:r>
              <a:rPr lang="en-US" dirty="0" smtClean="0"/>
              <a:t> distribution of emissions 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color-space</a:t>
            </a:r>
            <a:endParaRPr lang="en-US" dirty="0" smtClean="0"/>
          </a:p>
        </p:txBody>
      </p:sp>
      <p:cxnSp>
        <p:nvCxnSpPr>
          <p:cNvPr id="66" name="Shape 65"/>
          <p:cNvCxnSpPr>
            <a:stCxn id="48" idx="4"/>
            <a:endCxn id="50" idx="1"/>
          </p:cNvCxnSpPr>
          <p:nvPr/>
        </p:nvCxnSpPr>
        <p:spPr>
          <a:xfrm rot="16200000" flipH="1">
            <a:off x="1223231" y="2442431"/>
            <a:ext cx="1749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>
            <a:stCxn id="48" idx="4"/>
            <a:endCxn id="52" idx="1"/>
          </p:cNvCxnSpPr>
          <p:nvPr/>
        </p:nvCxnSpPr>
        <p:spPr>
          <a:xfrm rot="16200000" flipH="1">
            <a:off x="1032731" y="2632931"/>
            <a:ext cx="5559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>
            <a:stCxn id="48" idx="4"/>
            <a:endCxn id="53" idx="1"/>
          </p:cNvCxnSpPr>
          <p:nvPr/>
        </p:nvCxnSpPr>
        <p:spPr>
          <a:xfrm rot="16200000" flipH="1">
            <a:off x="842231" y="2823431"/>
            <a:ext cx="9369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48" idx="4"/>
            <a:endCxn id="54" idx="1"/>
          </p:cNvCxnSpPr>
          <p:nvPr/>
        </p:nvCxnSpPr>
        <p:spPr>
          <a:xfrm rot="16200000" flipH="1">
            <a:off x="651731" y="3013931"/>
            <a:ext cx="13179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48" idx="4"/>
            <a:endCxn id="55" idx="1"/>
          </p:cNvCxnSpPr>
          <p:nvPr/>
        </p:nvCxnSpPr>
        <p:spPr>
          <a:xfrm rot="16200000" flipH="1">
            <a:off x="308831" y="3356831"/>
            <a:ext cx="20037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48" idx="4"/>
            <a:endCxn id="57" idx="1"/>
          </p:cNvCxnSpPr>
          <p:nvPr/>
        </p:nvCxnSpPr>
        <p:spPr>
          <a:xfrm rot="16200000" flipH="1">
            <a:off x="118331" y="3547331"/>
            <a:ext cx="23847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295400" y="4267200"/>
            <a:ext cx="20574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048000" y="26670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– </a:t>
            </a:r>
            <a:r>
              <a:rPr lang="el-GR" dirty="0" smtClean="0">
                <a:solidFill>
                  <a:schemeClr val="tx1"/>
                </a:solidFill>
              </a:rPr>
              <a:t>ε</a:t>
            </a:r>
            <a:r>
              <a:rPr lang="en-US" dirty="0" smtClean="0">
                <a:solidFill>
                  <a:schemeClr val="tx1"/>
                </a:solidFill>
              </a:rPr>
              <a:t>/3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048000" y="30480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048000" y="34290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048000" y="38100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752600" y="2209800"/>
            <a:ext cx="1072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emission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2835474" y="2209800"/>
            <a:ext cx="1279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1600200" y="56388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letters  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8" name="Shape 97"/>
          <p:cNvCxnSpPr>
            <a:stCxn id="48" idx="4"/>
            <a:endCxn id="97" idx="1"/>
          </p:cNvCxnSpPr>
          <p:nvPr/>
        </p:nvCxnSpPr>
        <p:spPr>
          <a:xfrm rot="16200000" flipH="1">
            <a:off x="-262669" y="3928331"/>
            <a:ext cx="31467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048000" y="56388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ξ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048000" y="44958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(1-</a:t>
            </a:r>
            <a:r>
              <a:rPr lang="el-GR" sz="1400" dirty="0" smtClean="0">
                <a:solidFill>
                  <a:schemeClr val="tx1"/>
                </a:solidFill>
              </a:rPr>
              <a:t> ξ</a:t>
            </a:r>
            <a:r>
              <a:rPr lang="en-US" sz="1400" dirty="0" smtClean="0">
                <a:solidFill>
                  <a:schemeClr val="tx1"/>
                </a:solidFill>
              </a:rPr>
              <a:t>/3</a:t>
            </a:r>
            <a:r>
              <a:rPr lang="el-GR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baseline="30000" dirty="0">
              <a:solidFill>
                <a:schemeClr val="tx1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4191000" y="2743200"/>
            <a:ext cx="2286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00600" y="48768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different</a:t>
            </a:r>
            <a:r>
              <a:rPr lang="en-US" dirty="0" smtClean="0"/>
              <a:t> emissions 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letter-space </a:t>
            </a:r>
          </a:p>
        </p:txBody>
      </p:sp>
      <p:sp>
        <p:nvSpPr>
          <p:cNvPr id="61" name="Flowchart: Connector 60"/>
          <p:cNvSpPr/>
          <p:nvPr/>
        </p:nvSpPr>
        <p:spPr>
          <a:xfrm>
            <a:off x="4724400" y="2133600"/>
            <a:ext cx="518449" cy="519351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Right Brace 40"/>
          <p:cNvSpPr/>
          <p:nvPr/>
        </p:nvSpPr>
        <p:spPr>
          <a:xfrm>
            <a:off x="4191000" y="4343400"/>
            <a:ext cx="2286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5257800"/>
            <a:ext cx="13716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letters  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48000" y="52578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ξ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48000" y="4876800"/>
            <a:ext cx="914400" cy="3048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ξ</a:t>
            </a:r>
            <a:endParaRPr lang="en-US" baseline="30000" dirty="0">
              <a:solidFill>
                <a:schemeClr val="tx1"/>
              </a:solidFill>
            </a:endParaRPr>
          </a:p>
        </p:txBody>
      </p:sp>
      <p:cxnSp>
        <p:nvCxnSpPr>
          <p:cNvPr id="46" name="Shape 45"/>
          <p:cNvCxnSpPr>
            <a:stCxn id="48" idx="4"/>
            <a:endCxn id="42" idx="1"/>
          </p:cNvCxnSpPr>
          <p:nvPr/>
        </p:nvCxnSpPr>
        <p:spPr>
          <a:xfrm rot="16200000" flipH="1">
            <a:off x="-72169" y="3737831"/>
            <a:ext cx="2765762" cy="5789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62" grpId="0"/>
      <p:bldP spid="89" grpId="0" animBg="1"/>
      <p:bldP spid="90" grpId="0" animBg="1"/>
      <p:bldP spid="91" grpId="0" animBg="1"/>
      <p:bldP spid="92" grpId="0" animBg="1"/>
      <p:bldP spid="93" grpId="0"/>
      <p:bldP spid="94" grpId="0"/>
      <p:bldP spid="97" grpId="0" animBg="1"/>
      <p:bldP spid="101" grpId="0" animBg="1"/>
      <p:bldP spid="104" grpId="0" animBg="1"/>
      <p:bldP spid="38" grpId="0" animBg="1"/>
      <p:bldP spid="39" grpId="0"/>
      <p:bldP spid="61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1336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…NNNNNNNNNNNNNN…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1482687" y="2125085"/>
            <a:ext cx="365654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687" y="2830288"/>
            <a:ext cx="2252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T0102010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311223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T103010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311223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T2010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311223</a:t>
            </a:r>
          </a:p>
        </p:txBody>
      </p:sp>
      <p:sp>
        <p:nvSpPr>
          <p:cNvPr id="9" name="Rectangle 8"/>
          <p:cNvSpPr/>
          <p:nvPr/>
        </p:nvSpPr>
        <p:spPr>
          <a:xfrm>
            <a:off x="3400782" y="1230868"/>
            <a:ext cx="234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Emissions Probability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3595" y="4288750"/>
            <a:ext cx="2252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ATTGCGC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TGCG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TTGGGC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TGCGA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GCGC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TGCGAC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3733800" y="4191000"/>
          <a:ext cx="3786187" cy="711200"/>
        </p:xfrm>
        <a:graphic>
          <a:graphicData uri="http://schemas.openxmlformats.org/presentationml/2006/ole">
            <p:oleObj spid="_x0000_s50178" name="Equation" r:id="rId4" imgW="2095200" imgH="39348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124200" y="3657600"/>
            <a:ext cx="1861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 For state CC: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95600" y="21336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use emissions? </a:t>
            </a:r>
          </a:p>
          <a:p>
            <a:r>
              <a:rPr lang="en-US" dirty="0" smtClean="0"/>
              <a:t>Assign an </a:t>
            </a:r>
            <a:r>
              <a:rPr lang="en-US" dirty="0" smtClean="0">
                <a:solidFill>
                  <a:srgbClr val="0070C0"/>
                </a:solidFill>
              </a:rPr>
              <a:t>Emission Probability</a:t>
            </a:r>
            <a:r>
              <a:rPr lang="en-US" dirty="0" smtClean="0"/>
              <a:t> to each state: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What is the probability that this state emitted these reads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2514600"/>
            <a:ext cx="579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 we have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unknown</a:t>
            </a:r>
            <a:r>
              <a:rPr lang="en-US" sz="2000" dirty="0" smtClean="0"/>
              <a:t> (donor pair at some location),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emissions</a:t>
            </a:r>
            <a:r>
              <a:rPr lang="en-US" sz="2000" dirty="0" smtClean="0"/>
              <a:t> (output – the read colors at some location), and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dependency on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previous state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1219200"/>
            <a:ext cx="289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Our</a:t>
            </a:r>
            <a:r>
              <a:rPr lang="en-US" dirty="0" smtClean="0"/>
              <a:t> Hidden Markov Model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1219200"/>
            <a:ext cx="289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Our</a:t>
            </a:r>
            <a:r>
              <a:rPr lang="en-US" dirty="0" smtClean="0"/>
              <a:t> Hidden Markov Model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76400"/>
            <a:ext cx="4147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Have set-up a form of an HMM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run Forward-Backward algorithm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get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probability distribution </a:t>
            </a:r>
            <a:r>
              <a:rPr lang="en-US" dirty="0" smtClean="0"/>
              <a:t>over states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1883230" y="2819400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895741" y="3897084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1883228" y="3439884"/>
            <a:ext cx="401145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895741" y="5793571"/>
            <a:ext cx="396726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94116" y="4267196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94116" y="3156858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895741" y="4998911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1883228" y="4541711"/>
            <a:ext cx="401145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94114" y="5350909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94114" y="5503309"/>
            <a:ext cx="391884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826520" y="4506684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14600" y="2906484"/>
            <a:ext cx="18288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14600" y="3516084"/>
            <a:ext cx="18288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14600" y="4049484"/>
            <a:ext cx="45719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14600" y="4637312"/>
            <a:ext cx="762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14600" y="5116284"/>
            <a:ext cx="762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4600" y="5900056"/>
            <a:ext cx="2286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5086761" y="3408680"/>
            <a:ext cx="1524000" cy="38100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763161" y="3429000"/>
            <a:ext cx="1237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likely state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2540675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form of HMM only detects homozygous </a:t>
            </a:r>
            <a:r>
              <a:rPr lang="en-US" dirty="0" err="1" smtClean="0"/>
              <a:t>SNPs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include 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short </a:t>
            </a:r>
            <a:r>
              <a:rPr lang="en-US" dirty="0" err="1" smtClean="0"/>
              <a:t>indels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 heterozygous </a:t>
            </a:r>
            <a:r>
              <a:rPr lang="en-US" dirty="0" err="1" smtClean="0"/>
              <a:t>SNPs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76600" y="3505200"/>
            <a:ext cx="2717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Expansion and Heuristics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-2.22222E-6 -0.285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1524000"/>
            <a:ext cx="5791200" cy="1524000"/>
          </a:xfrm>
          <a:prstGeom prst="roundRect">
            <a:avLst>
              <a:gd name="adj" fmla="val 29167"/>
            </a:avLst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Motivation</a:t>
            </a:r>
          </a:p>
          <a:p>
            <a:pPr algn="ctr"/>
            <a:r>
              <a:rPr lang="en-US" sz="1600" dirty="0" smtClean="0"/>
              <a:t>we have different </a:t>
            </a:r>
            <a:r>
              <a:rPr lang="en-US" sz="1600" dirty="0" smtClean="0">
                <a:solidFill>
                  <a:srgbClr val="FFC000"/>
                </a:solidFill>
              </a:rPr>
              <a:t>Color-space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and </a:t>
            </a:r>
            <a:r>
              <a:rPr lang="en-US" sz="1600" dirty="0" smtClean="0">
                <a:solidFill>
                  <a:srgbClr val="FFC000"/>
                </a:solidFill>
              </a:rPr>
              <a:t>Letter-space</a:t>
            </a:r>
            <a:r>
              <a:rPr lang="en-US" sz="1600" dirty="0" smtClean="0"/>
              <a:t> platforms</a:t>
            </a:r>
          </a:p>
          <a:p>
            <a:pPr algn="ctr"/>
            <a:r>
              <a:rPr lang="en-US" sz="1600" dirty="0" smtClean="0"/>
              <a:t>need to bring them </a:t>
            </a:r>
            <a:r>
              <a:rPr lang="en-US" sz="1600" dirty="0" smtClean="0">
                <a:solidFill>
                  <a:srgbClr val="FFC000"/>
                </a:solidFill>
              </a:rPr>
              <a:t>together</a:t>
            </a:r>
            <a:r>
              <a:rPr lang="en-US" sz="1600" dirty="0" smtClean="0"/>
              <a:t> (while taking advantage of both)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0" y="32766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0" y="52578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Advantages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0" y="42672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0" y="24384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49560" y="1219200"/>
            <a:ext cx="41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Expansion: Gaps and heterozygous </a:t>
            </a:r>
            <a:r>
              <a:rPr lang="en-US" dirty="0" err="1" smtClean="0"/>
              <a:t>SNPs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3519" y="2286000"/>
            <a:ext cx="3653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Expand states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Have states that include </a:t>
            </a:r>
            <a:r>
              <a:rPr lang="en-US" dirty="0" smtClean="0">
                <a:solidFill>
                  <a:srgbClr val="0070C0"/>
                </a:solidFill>
              </a:rPr>
              <a:t>gaps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emit: gap or color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6248400" y="2286000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A-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7086600" y="2590800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--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6553200" y="2895600"/>
            <a:ext cx="387710" cy="389513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-G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6096000" y="3810000"/>
            <a:ext cx="762000" cy="779026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AG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TG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6781800" y="4343400"/>
            <a:ext cx="762000" cy="779026"/>
          </a:xfrm>
          <a:prstGeom prst="flowChartConnector">
            <a:avLst/>
          </a:prstGeom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T-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T-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4191000"/>
            <a:ext cx="3769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Have larger states, for </a:t>
            </a:r>
            <a:r>
              <a:rPr lang="en-US" dirty="0" smtClean="0">
                <a:solidFill>
                  <a:srgbClr val="0070C0"/>
                </a:solidFill>
              </a:rPr>
              <a:t>diploids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emit: colors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19800" y="2057400"/>
            <a:ext cx="1676400" cy="137160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19800" y="3784600"/>
            <a:ext cx="1676400" cy="144780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09800" y="6248400"/>
            <a:ext cx="4700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Same algorithm, but in all we have </a:t>
            </a:r>
            <a:r>
              <a:rPr lang="en-US" dirty="0" smtClean="0">
                <a:solidFill>
                  <a:srgbClr val="0070C0"/>
                </a:solidFill>
              </a:rPr>
              <a:t>1600 states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/>
          <p:cNvCxnSpPr>
            <a:stCxn id="16" idx="1"/>
          </p:cNvCxnSpPr>
          <p:nvPr/>
        </p:nvCxnSpPr>
        <p:spPr>
          <a:xfrm rot="10800000">
            <a:off x="4648200" y="2743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1"/>
            <a:endCxn id="15" idx="3"/>
          </p:cNvCxnSpPr>
          <p:nvPr/>
        </p:nvCxnSpPr>
        <p:spPr>
          <a:xfrm rot="10800000" flipV="1">
            <a:off x="4607694" y="4508500"/>
            <a:ext cx="1412107" cy="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49560" y="1219200"/>
            <a:ext cx="41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Expansion: Gaps and heterozygous </a:t>
            </a:r>
            <a:r>
              <a:rPr lang="en-US" dirty="0" err="1" smtClean="0"/>
              <a:t>SNPs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371600" y="1981200"/>
            <a:ext cx="6693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Use variable error rates for emissions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can support quality values (alter the emission probabilities)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71600" y="2819400"/>
            <a:ext cx="537006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Translate through the first letter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gives guidance in letter-space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know the error rate  (= error rate at first color)</a:t>
            </a:r>
            <a:br>
              <a:rPr lang="en-US" dirty="0" smtClean="0"/>
            </a:br>
            <a:r>
              <a:rPr lang="en-US" sz="1400" dirty="0" smtClean="0">
                <a:solidFill>
                  <a:srgbClr val="0070C0"/>
                </a:solidFill>
              </a:rPr>
              <a:t>     note: not ok to translate the whole read due to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     effects of color-space error, but one letter is safe.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     handle like a normal letter-space emission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90800" y="4610100"/>
            <a:ext cx="3581400" cy="1028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12313230312332121311120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600" b="1" u="sng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12313230312332121311120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5363" y="1219200"/>
            <a:ext cx="382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Post Processing: Uncorrelated Errors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593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HMM doesn’t know which read each emission came from.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2677886"/>
            <a:ext cx="152400" cy="152400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9200" y="2677886"/>
            <a:ext cx="152400" cy="152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2830286"/>
            <a:ext cx="152400" cy="152400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2830286"/>
            <a:ext cx="152400" cy="152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800" y="2982686"/>
            <a:ext cx="152400" cy="1524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2982686"/>
            <a:ext cx="152400" cy="152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6800" y="3135086"/>
            <a:ext cx="152400" cy="1524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3135086"/>
            <a:ext cx="152400" cy="152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6800" y="3287486"/>
            <a:ext cx="152400" cy="152400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19200" y="3287486"/>
            <a:ext cx="152400" cy="152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66800" y="3439886"/>
            <a:ext cx="152400" cy="152400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19200" y="3439886"/>
            <a:ext cx="152400" cy="152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79518" y="2830286"/>
            <a:ext cx="504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get a lot of confidence in states voting for</a:t>
            </a:r>
          </a:p>
          <a:p>
            <a:r>
              <a:rPr lang="en-US" dirty="0" smtClean="0"/>
              <a:t>      which is a het SNP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20000" y="2906486"/>
            <a:ext cx="152400" cy="152400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2906486"/>
            <a:ext cx="152400" cy="152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20000" y="3058886"/>
            <a:ext cx="152400" cy="1524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72400" y="3058886"/>
            <a:ext cx="152400" cy="152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4419600"/>
            <a:ext cx="152400" cy="1524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72400" y="4419600"/>
            <a:ext cx="152400" cy="152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62200" y="43434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But there are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reads supporting Blue-Green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5800" y="2286000"/>
            <a:ext cx="104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1524000" y="2667000"/>
            <a:ext cx="457200" cy="2209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85801" y="5345668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Post Processing</a:t>
            </a:r>
            <a:r>
              <a:rPr lang="en-US" dirty="0" smtClean="0"/>
              <a:t>: For each proposed variant, check that there actually is enough reads supporting this variant. Several other cases are handled with a similar check.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09600" y="2296886"/>
            <a:ext cx="7848600" cy="288471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114800"/>
            <a:ext cx="228600" cy="228600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95400" y="4114800"/>
            <a:ext cx="228600" cy="2286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4495800"/>
            <a:ext cx="228600" cy="2286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95400" y="4495800"/>
            <a:ext cx="228600" cy="2286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1143000" y="3733800"/>
            <a:ext cx="152400" cy="2286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rgbClr val="FFC000"/>
                </a:solidFill>
              </a:rPr>
              <a:t>methods</a:t>
            </a:r>
            <a:r>
              <a:rPr lang="en-US" dirty="0" smtClean="0"/>
              <a:t>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solidFill>
                  <a:srgbClr val="FFC000"/>
                </a:solidFill>
              </a:rPr>
              <a:t>HMM </a:t>
            </a:r>
            <a:r>
              <a:rPr lang="en-US" sz="1200" dirty="0" smtClean="0">
                <a:solidFill>
                  <a:schemeClr val="bg1"/>
                </a:solidFill>
              </a:rPr>
              <a:t>models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31242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0" y="32766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76400" y="2743200"/>
            <a:ext cx="5791200" cy="1524000"/>
          </a:xfrm>
          <a:prstGeom prst="roundRect">
            <a:avLst>
              <a:gd name="adj" fmla="val 29167"/>
            </a:avLst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Results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0" y="9906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0" y="20574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62200" y="44958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Advantages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7562" y="5943600"/>
            <a:ext cx="174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Quicker breath.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7102" y="1524000"/>
            <a:ext cx="1829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Results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508647"/>
            <a:ext cx="81521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Color-space dataset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Source: JCVI. Validated with Sanger. Mappings are done with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SHRiMP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8 datasets all with similar performance: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83-87% True Positives (real </a:t>
            </a:r>
            <a:r>
              <a:rPr lang="en-US" sz="1600" dirty="0" err="1" smtClean="0"/>
              <a:t>SNPs</a:t>
            </a:r>
            <a:r>
              <a:rPr lang="en-US" sz="1600" dirty="0" smtClean="0"/>
              <a:t> called)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few False Positives (non-</a:t>
            </a:r>
            <a:r>
              <a:rPr lang="en-US" sz="1600" dirty="0" err="1" smtClean="0"/>
              <a:t>var</a:t>
            </a:r>
            <a:r>
              <a:rPr lang="en-US" sz="1600" dirty="0" smtClean="0"/>
              <a:t> called as SNPS)  --- 10-15% of calls, 0.02% of nucleotides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results very similar to Corona;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114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  (~25000 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chemeClr val="bg1"/>
                </a:solidFill>
              </a:rPr>
              <a:t>methods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C000"/>
                </a:solidFill>
              </a:rPr>
              <a:t>results </a:t>
            </a:r>
            <a:r>
              <a:rPr lang="en-US" dirty="0" smtClean="0"/>
              <a:t>| </a:t>
            </a:r>
            <a:r>
              <a:rPr lang="en-US" dirty="0" smtClean="0">
                <a:solidFill>
                  <a:schemeClr val="bg1"/>
                </a:solidFill>
              </a:rPr>
              <a:t>advantages</a:t>
            </a:r>
            <a:endParaRPr lang="en-US" dirty="0" smtClean="0">
              <a:solidFill>
                <a:srgbClr val="FFC000"/>
              </a:solidFill>
            </a:endParaRP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simulations and real data</a:t>
            </a:r>
            <a:endParaRPr lang="en-US" sz="1200" dirty="0" smtClean="0">
              <a:solidFill>
                <a:srgbClr val="FFC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956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09800" y="4572000"/>
          <a:ext cx="5334000" cy="17526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05964"/>
                <a:gridCol w="1007009"/>
                <a:gridCol w="1007009"/>
                <a:gridCol w="1007009"/>
                <a:gridCol w="1007009"/>
              </a:tblGrid>
              <a:tr h="427463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NA19137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NA18504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8837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TP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FP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TP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ourier New" pitchFamily="49" charset="0"/>
                          <a:cs typeface="Courier New" pitchFamily="49" charset="0"/>
                        </a:rPr>
                        <a:t>FP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427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/>
                        <a:t>VARiD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38/44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54/65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</a:tr>
              <a:tr h="448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Corona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ourier New" pitchFamily="49" charset="0"/>
                          <a:cs typeface="Courier New" pitchFamily="49" charset="0"/>
                        </a:rPr>
                        <a:t>39/44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55/65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362200"/>
            <a:ext cx="1066800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chemeClr val="bg1"/>
                </a:solidFill>
              </a:rPr>
              <a:t>methods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C000"/>
                </a:solidFill>
              </a:rPr>
              <a:t>results </a:t>
            </a:r>
            <a:r>
              <a:rPr lang="en-US" dirty="0" smtClean="0"/>
              <a:t>| </a:t>
            </a:r>
            <a:r>
              <a:rPr lang="en-US" dirty="0" smtClean="0">
                <a:solidFill>
                  <a:schemeClr val="bg1"/>
                </a:solidFill>
              </a:rPr>
              <a:t>advantages</a:t>
            </a:r>
            <a:endParaRPr lang="en-US" dirty="0" smtClean="0">
              <a:solidFill>
                <a:srgbClr val="FFC000"/>
              </a:solidFill>
            </a:endParaRP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simulations and real data</a:t>
            </a:r>
            <a:endParaRPr lang="en-US" sz="1200" dirty="0" smtClean="0">
              <a:solidFill>
                <a:srgbClr val="FFC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956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1752600"/>
            <a:ext cx="2670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False Positive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33400" y="2514600"/>
            <a:ext cx="2057400" cy="6858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Sanger (“real”) </a:t>
            </a:r>
          </a:p>
          <a:p>
            <a:r>
              <a:rPr lang="en-US" dirty="0" err="1" smtClean="0"/>
              <a:t>haplomes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33400" y="3810000"/>
            <a:ext cx="2057400" cy="6858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Color-space Reads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533400" y="5410200"/>
            <a:ext cx="2057400" cy="6858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VARiD</a:t>
            </a:r>
            <a:r>
              <a:rPr lang="en-US" dirty="0" smtClean="0"/>
              <a:t> Het SNP Prediction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80477" y="2449286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ACT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891135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ACT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5453744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ACT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5710535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spc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1752600"/>
            <a:ext cx="407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False Negative (missed call)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1677194" y="4267200"/>
            <a:ext cx="4571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>
            <a:off x="4114800" y="2438400"/>
            <a:ext cx="2057400" cy="6858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Sanger (“real”) </a:t>
            </a:r>
          </a:p>
          <a:p>
            <a:r>
              <a:rPr lang="en-US" dirty="0" err="1" smtClean="0"/>
              <a:t>haplomes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4114800" y="3657600"/>
            <a:ext cx="2057400" cy="6858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Color-space Reads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114800" y="5410200"/>
            <a:ext cx="2057400" cy="6858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VARiD</a:t>
            </a:r>
            <a:r>
              <a:rPr lang="en-US" dirty="0" smtClean="0"/>
              <a:t> Prediction</a:t>
            </a:r>
            <a:endParaRPr lang="en-US" dirty="0"/>
          </a:p>
        </p:txBody>
      </p:sp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2514600"/>
            <a:ext cx="21185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6477000" y="57912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19400" y="5791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66116" y="2438400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CCT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7000" y="2891135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spc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59849" y="5431972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CCT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7000" y="5710535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CCT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9049" y="2438400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ATG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96200" y="2891135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spc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96200" y="5449277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ATG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96200" y="5710535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900" dirty="0" smtClean="0">
                <a:latin typeface="Courier New" pitchFamily="49" charset="0"/>
                <a:cs typeface="Courier New" pitchFamily="49" charset="0"/>
              </a:rPr>
              <a:t>ATG</a:t>
            </a:r>
            <a:endParaRPr lang="en-US" sz="2400" spc="9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22" grpId="0" animBg="1"/>
      <p:bldP spid="23" grpId="0" animBg="1"/>
      <p:bldP spid="24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0" y="4463142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Advantages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52600" y="3962400"/>
            <a:ext cx="5791200" cy="1524000"/>
          </a:xfrm>
          <a:prstGeom prst="roundRect">
            <a:avLst>
              <a:gd name="adj" fmla="val 29167"/>
            </a:avLst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Advantages</a:t>
            </a:r>
          </a:p>
          <a:p>
            <a:pPr algn="ctr"/>
            <a:r>
              <a:rPr lang="en-US" sz="1600" dirty="0" smtClean="0"/>
              <a:t>take advantage of both Color-space and Letter-space reads</a:t>
            </a:r>
            <a:endParaRPr lang="en-US" sz="1600" b="1" dirty="0" smtClean="0"/>
          </a:p>
          <a:p>
            <a:pPr algn="ctr"/>
            <a:r>
              <a:rPr lang="en-US" sz="1600" b="1" dirty="0" smtClean="0">
                <a:solidFill>
                  <a:srgbClr val="FFC000"/>
                </a:solidFill>
              </a:rPr>
              <a:t>Adjacent </a:t>
            </a:r>
            <a:r>
              <a:rPr lang="en-US" sz="1600" b="1" dirty="0" err="1" smtClean="0">
                <a:solidFill>
                  <a:srgbClr val="FFC000"/>
                </a:solidFill>
              </a:rPr>
              <a:t>SNPs</a:t>
            </a:r>
            <a:r>
              <a:rPr lang="en-US" sz="1600" b="1" dirty="0" smtClean="0">
                <a:solidFill>
                  <a:srgbClr val="FFC000"/>
                </a:solidFill>
              </a:rPr>
              <a:t>, short </a:t>
            </a:r>
            <a:r>
              <a:rPr lang="en-US" sz="1600" b="1" dirty="0" err="1" smtClean="0">
                <a:solidFill>
                  <a:srgbClr val="FFC000"/>
                </a:solidFill>
              </a:rPr>
              <a:t>indels</a:t>
            </a:r>
            <a:endParaRPr lang="en-US" sz="1600" b="1" dirty="0" smtClean="0">
              <a:solidFill>
                <a:srgbClr val="FFC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9906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0" y="20574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0" y="31242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7562" y="5943600"/>
            <a:ext cx="174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Quicker breath.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motivation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| </a:t>
            </a:r>
            <a:r>
              <a:rPr lang="en-US" dirty="0" smtClean="0">
                <a:solidFill>
                  <a:schemeClr val="bg1"/>
                </a:solidFill>
              </a:rPr>
              <a:t>methods</a:t>
            </a:r>
            <a:r>
              <a:rPr lang="en-US" dirty="0" smtClean="0"/>
              <a:t> | results | </a:t>
            </a:r>
            <a:r>
              <a:rPr lang="en-US" dirty="0" smtClean="0">
                <a:solidFill>
                  <a:srgbClr val="FFC000"/>
                </a:solidFill>
              </a:rPr>
              <a:t>advantages</a:t>
            </a:r>
            <a:r>
              <a:rPr lang="en-US" dirty="0" smtClean="0"/>
              <a:t>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combining both platforms </a:t>
            </a:r>
            <a:r>
              <a:rPr lang="en-US" sz="1200" dirty="0" smtClean="0">
                <a:solidFill>
                  <a:srgbClr val="FFC000"/>
                </a:solidFill>
              </a:rPr>
              <a:t>natively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895600" y="63817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70099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Summary of </a:t>
            </a:r>
            <a:r>
              <a:rPr lang="en-US" dirty="0" err="1" smtClean="0"/>
              <a:t>VARiD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Treats color-space and letter-space together in the same framework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no translation – take advantage of each technology’s properties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fully probabilistic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Handles adjacent </a:t>
            </a:r>
            <a:r>
              <a:rPr lang="en-US" dirty="0" err="1" smtClean="0"/>
              <a:t>SNPs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4191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>
                <a:cs typeface="Courier New" pitchFamily="49" charset="0"/>
              </a:rPr>
              <a:t> translates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>
                <a:cs typeface="Courier New" pitchFamily="49" charset="0"/>
              </a:rPr>
              <a:t> translates to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u="sn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810000"/>
            <a:ext cx="104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438400" y="5449669"/>
            <a:ext cx="3241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Looks like 2 sequencing errors.</a:t>
            </a:r>
          </a:p>
          <a:p>
            <a:r>
              <a:rPr lang="en-US" dirty="0" err="1" smtClean="0">
                <a:cs typeface="Courier New" pitchFamily="49" charset="0"/>
              </a:rPr>
              <a:t>VARiD</a:t>
            </a:r>
            <a:r>
              <a:rPr lang="en-US" dirty="0" smtClean="0">
                <a:cs typeface="Courier New" pitchFamily="49" charset="0"/>
              </a:rPr>
              <a:t> can detect the 2 </a:t>
            </a:r>
            <a:r>
              <a:rPr lang="en-US" dirty="0" err="1" smtClean="0">
                <a:cs typeface="Courier New" pitchFamily="49" charset="0"/>
              </a:rPr>
              <a:t>SNPs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810000"/>
            <a:ext cx="6324600" cy="2590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47800" y="4714296"/>
            <a:ext cx="890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 donor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71600" y="4191000"/>
            <a:ext cx="1155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reference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43400" y="4191000"/>
            <a:ext cx="685800" cy="9144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 animBg="1"/>
      <p:bldP spid="14" grpId="0"/>
      <p:bldP spid="15" grpId="0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0008" y="2270879"/>
            <a:ext cx="3824647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Thank you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Sam Levy at JCVI</a:t>
            </a:r>
          </a:p>
          <a:p>
            <a:endParaRPr lang="en-US" b="1" dirty="0" smtClean="0"/>
          </a:p>
          <a:p>
            <a:r>
              <a:rPr lang="en-US" b="1" dirty="0" smtClean="0"/>
              <a:t>Find us @ the poster session: U61.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Monday (June 29) evening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endParaRPr lang="en-US" b="1" dirty="0" smtClean="0"/>
          </a:p>
          <a:p>
            <a:r>
              <a:rPr lang="en-US" b="1" dirty="0" err="1" smtClean="0"/>
              <a:t>VARiD</a:t>
            </a:r>
            <a:r>
              <a:rPr lang="en-US" b="1" dirty="0" smtClean="0"/>
              <a:t> website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http://</a:t>
            </a:r>
            <a:r>
              <a:rPr lang="en-US" dirty="0" err="1" smtClean="0">
                <a:solidFill>
                  <a:srgbClr val="0070C0"/>
                </a:solidFill>
              </a:rPr>
              <a:t>compbio.cs.utoronto.ca/varid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Contact</a:t>
            </a:r>
            <a:r>
              <a:rPr lang="en-US" dirty="0" smtClean="0"/>
              <a:t>: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dalca@cs.utoronto.ca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VARiD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Adrian </a:t>
            </a:r>
            <a:r>
              <a:rPr lang="en-US" sz="1200" dirty="0" err="1" smtClean="0">
                <a:solidFill>
                  <a:schemeClr val="bg1"/>
                </a:solidFill>
              </a:rPr>
              <a:t>Dalca</a:t>
            </a:r>
            <a:r>
              <a:rPr lang="en-US" sz="1200" dirty="0" smtClean="0">
                <a:solidFill>
                  <a:schemeClr val="bg1"/>
                </a:solidFill>
              </a:rPr>
              <a:t> &amp; Michael </a:t>
            </a:r>
            <a:r>
              <a:rPr lang="en-US" sz="1200" dirty="0" err="1" smtClean="0">
                <a:solidFill>
                  <a:schemeClr val="bg1"/>
                </a:solidFill>
              </a:rPr>
              <a:t>Brudno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University of Toronto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VARiD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Adrian </a:t>
            </a:r>
            <a:r>
              <a:rPr lang="en-US" sz="1200" dirty="0" err="1" smtClean="0">
                <a:solidFill>
                  <a:schemeClr val="bg1"/>
                </a:solidFill>
              </a:rPr>
              <a:t>Dalca</a:t>
            </a:r>
            <a:r>
              <a:rPr lang="en-US" sz="1200" dirty="0" smtClean="0">
                <a:solidFill>
                  <a:schemeClr val="bg1"/>
                </a:solidFill>
              </a:rPr>
              <a:t> &amp; Michael </a:t>
            </a:r>
            <a:r>
              <a:rPr lang="en-US" sz="1200" dirty="0" err="1" smtClean="0">
                <a:solidFill>
                  <a:schemeClr val="bg1"/>
                </a:solidFill>
              </a:rPr>
              <a:t>Brudno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University of Toronto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motivation </a:t>
            </a:r>
            <a:r>
              <a:rPr lang="en-US" dirty="0" smtClean="0"/>
              <a:t>| methods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combining the different </a:t>
            </a:r>
            <a:r>
              <a:rPr lang="en-US" sz="1200" dirty="0" smtClean="0">
                <a:solidFill>
                  <a:srgbClr val="FFC000"/>
                </a:solidFill>
              </a:rPr>
              <a:t>Color-space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FFC000"/>
                </a:solidFill>
              </a:rPr>
              <a:t>Letter-space</a:t>
            </a:r>
            <a:r>
              <a:rPr lang="en-US" sz="1200" dirty="0" smtClean="0"/>
              <a:t> platforms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981200" y="65722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676400"/>
            <a:ext cx="3095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Sequencing Platforms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66800" y="2133600"/>
            <a:ext cx="2557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letter-space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Sanger, 454,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Illumina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, etc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1752600"/>
            <a:ext cx="35814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NC_005109.2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| BRCA1 SX3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TCAGCATCGGCATCGACTGCACAGG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1402" y="3886200"/>
            <a:ext cx="351968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color-space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AB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SOLiD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600" dirty="0" smtClean="0"/>
              <a:t>not as many software tools out there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3657600"/>
            <a:ext cx="35814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NC_005109.2 | BRCA1 AF3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FFDF2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solidFill>
                  <a:srgbClr val="FFDF2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FFDF2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 smtClean="0">
                <a:solidFill>
                  <a:srgbClr val="FFDF2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solidFill>
                  <a:srgbClr val="FFDF2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FFDF2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solidFill>
                  <a:srgbClr val="FFDF2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111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16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3200400" y="3962400"/>
            <a:ext cx="533400" cy="457200"/>
          </a:xfrm>
          <a:prstGeom prst="up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5334000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different sequencing biases, different inherent errors and different advantages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useful to combine this information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438400"/>
            <a:ext cx="6429376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3698748" y="1524000"/>
            <a:ext cx="1746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Color Space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7315200" y="6477000"/>
            <a:ext cx="16800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pic</a:t>
            </a:r>
            <a:r>
              <a:rPr lang="en-US" sz="1200" dirty="0" smtClean="0"/>
              <a:t> reference: </a:t>
            </a:r>
            <a:r>
              <a:rPr lang="en-US" sz="1200" dirty="0" err="1" smtClean="0"/>
              <a:t>SHRiMP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motivation </a:t>
            </a:r>
            <a:r>
              <a:rPr lang="en-US" dirty="0" smtClean="0"/>
              <a:t>| methods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combining the different </a:t>
            </a:r>
            <a:r>
              <a:rPr lang="en-US" sz="1200" dirty="0" smtClean="0">
                <a:solidFill>
                  <a:srgbClr val="FFC000"/>
                </a:solidFill>
              </a:rPr>
              <a:t>Color-space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FFC000"/>
                </a:solidFill>
              </a:rPr>
              <a:t>Letter-space</a:t>
            </a:r>
            <a:r>
              <a:rPr lang="en-US" sz="1200" dirty="0" smtClean="0"/>
              <a:t> platforms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981200" y="65722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8748" y="1290935"/>
            <a:ext cx="1746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Color Space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130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2438400"/>
            <a:ext cx="3581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T212313230313232121311120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sz="16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437"/>
          <a:stretch>
            <a:fillRect/>
          </a:stretch>
        </p:blipFill>
        <p:spPr bwMode="auto">
          <a:xfrm>
            <a:off x="5486400" y="1828800"/>
            <a:ext cx="3122296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2" name="TextBox 141"/>
          <p:cNvSpPr txBox="1"/>
          <p:nvPr/>
        </p:nvSpPr>
        <p:spPr>
          <a:xfrm>
            <a:off x="838200" y="3200400"/>
            <a:ext cx="2645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Sequencing Error </a:t>
            </a:r>
            <a:r>
              <a:rPr lang="en-US" dirty="0" err="1" smtClean="0"/>
              <a:t>vs</a:t>
            </a:r>
            <a:r>
              <a:rPr lang="en-US" dirty="0" smtClean="0"/>
              <a:t> SNP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1371600" y="3657600"/>
            <a:ext cx="3581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T212313230313232121311120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T21231323031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232121311120</a:t>
            </a:r>
          </a:p>
          <a:p>
            <a:pPr algn="ctr"/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TCAGCATCGGCA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CGACTGCACAGG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T21231323031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23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32121311120</a:t>
            </a:r>
          </a:p>
          <a:p>
            <a:pPr algn="ctr"/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T21231323031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232121311120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TCAGCATCGGCA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AGCTGACGTGTCC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39542" y="2308860"/>
            <a:ext cx="609600" cy="6019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52658" y="2305594"/>
            <a:ext cx="6096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39542" y="3815442"/>
            <a:ext cx="6096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58100" y="3817620"/>
            <a:ext cx="6096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87817" y="2705110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1582" y="2705108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660" y="2705106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52425" y="2705104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6314" y="2706026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0079" y="2706024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17157" y="2706022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0922" y="2706020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65717" y="2706026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89482" y="2706024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06560" y="2706022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30325" y="2706020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54214" y="2706942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77979" y="2706940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95057" y="2706938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8822" y="2706936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42254" y="2706022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66019" y="2706020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9908" y="2706942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13673" y="2706940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0751" y="2706938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54516" y="2706936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79307" y="2709197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3072" y="2709195"/>
            <a:ext cx="12343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motivation </a:t>
            </a:r>
            <a:r>
              <a:rPr lang="en-US" dirty="0" smtClean="0"/>
              <a:t>| methods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combining the different </a:t>
            </a:r>
            <a:r>
              <a:rPr lang="en-US" sz="1200" dirty="0" smtClean="0">
                <a:solidFill>
                  <a:srgbClr val="FFC000"/>
                </a:solidFill>
              </a:rPr>
              <a:t>Color-space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FFC000"/>
                </a:solidFill>
              </a:rPr>
              <a:t>Letter-space</a:t>
            </a:r>
            <a:r>
              <a:rPr lang="en-US" sz="1200" dirty="0" smtClean="0"/>
              <a:t> platforms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1981200" y="65722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accel="50000" decel="50000" autoRev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accel="50000" decel="50000" autoRev="1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accel="50000" decel="50000" autoRev="1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mp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mph" presetSubtype="0" accel="50000" decel="50000" autoRev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accel="50000" decel="50000" autoRev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mph" presetSubtype="0" accel="50000" decel="50000" autoRev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mp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mph" presetSubtype="0" accel="50000" decel="50000" autoRev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mph" presetSubtype="0" accel="50000" decel="50000" autoRev="1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mp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mph" presetSubtype="0" accel="50000" decel="50000" autoRev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mph" presetSubtype="0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mph" presetSubtype="0" accel="50000" decel="50000" autoRev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mph" presetSubtype="0" accel="50000" decel="50000" autoRev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mp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mph" presetSubtype="0" accel="50000" decel="50000" autoRev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4" grpId="1" build="p" animBg="1" autoUpdateAnimBg="0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2" grpId="6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  <p:bldP spid="13" grpId="7" animBg="1"/>
      <p:bldP spid="14" grpId="0" animBg="1"/>
      <p:bldP spid="14" grpId="1" animBg="1"/>
      <p:bldP spid="14" grpId="2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371600"/>
            <a:ext cx="820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676400"/>
            <a:ext cx="677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clear distinction between a sequencing error and a SNP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this help us in SNP detection? </a:t>
            </a:r>
            <a:r>
              <a:rPr lang="en-US" dirty="0" smtClean="0">
                <a:solidFill>
                  <a:srgbClr val="0070C0"/>
                </a:solidFill>
              </a:rPr>
              <a:t>sounds like it!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single color change </a:t>
            </a:r>
            <a:r>
              <a:rPr lang="en-US" dirty="0" smtClean="0">
                <a:solidFill>
                  <a:srgbClr val="0070C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70C0"/>
                </a:solidFill>
              </a:rPr>
              <a:t> error,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2 colors changed </a:t>
            </a:r>
            <a:r>
              <a:rPr lang="en-US" dirty="0" smtClean="0">
                <a:solidFill>
                  <a:srgbClr val="0070C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70C0"/>
                </a:solidFill>
              </a:rPr>
              <a:t> (likely) SNP.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6000"/>
          </a:blip>
          <a:srcRect/>
          <a:stretch>
            <a:fillRect/>
          </a:stretch>
        </p:blipFill>
        <p:spPr bwMode="auto">
          <a:xfrm>
            <a:off x="1066800" y="3724275"/>
            <a:ext cx="2667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6000"/>
          </a:blip>
          <a:srcRect/>
          <a:stretch>
            <a:fillRect/>
          </a:stretch>
        </p:blipFill>
        <p:spPr bwMode="auto">
          <a:xfrm>
            <a:off x="5562600" y="3724275"/>
            <a:ext cx="2667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eft-Right Arrow 13"/>
          <p:cNvSpPr/>
          <p:nvPr/>
        </p:nvSpPr>
        <p:spPr>
          <a:xfrm>
            <a:off x="3886200" y="3648075"/>
            <a:ext cx="1600200" cy="381000"/>
          </a:xfrm>
          <a:prstGeom prst="left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reference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6400800"/>
            <a:ext cx="212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VARiD</a:t>
            </a:r>
            <a:r>
              <a:rPr lang="en-US" dirty="0" smtClean="0"/>
              <a:t> toolbox GUI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26239" y="3276600"/>
            <a:ext cx="104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" name="Left-Right Arrow 12"/>
          <p:cNvSpPr/>
          <p:nvPr/>
        </p:nvSpPr>
        <p:spPr>
          <a:xfrm>
            <a:off x="3886200" y="5181600"/>
            <a:ext cx="1600200" cy="381000"/>
          </a:xfrm>
          <a:prstGeom prst="left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reads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lum bright="-10000" contrast="36000"/>
          </a:blip>
          <a:srcRect/>
          <a:stretch>
            <a:fillRect/>
          </a:stretch>
        </p:blipFill>
        <p:spPr bwMode="auto">
          <a:xfrm>
            <a:off x="304800" y="4649638"/>
            <a:ext cx="1600200" cy="175116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1295400" y="3505200"/>
            <a:ext cx="381000" cy="4572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7" idx="2"/>
            <a:endCxn id="26" idx="0"/>
          </p:cNvCxnSpPr>
          <p:nvPr/>
        </p:nvCxnSpPr>
        <p:spPr>
          <a:xfrm rot="5400000">
            <a:off x="951781" y="4115519"/>
            <a:ext cx="68723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914400" y="4802038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1000" y="5945038"/>
            <a:ext cx="914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9" idx="6"/>
            <a:endCxn id="33" idx="1"/>
          </p:cNvCxnSpPr>
          <p:nvPr/>
        </p:nvCxnSpPr>
        <p:spPr>
          <a:xfrm>
            <a:off x="1828800" y="4954438"/>
            <a:ext cx="533400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0" idx="6"/>
            <a:endCxn id="33" idx="1"/>
          </p:cNvCxnSpPr>
          <p:nvPr/>
        </p:nvCxnSpPr>
        <p:spPr>
          <a:xfrm flipV="1">
            <a:off x="1295400" y="5520104"/>
            <a:ext cx="1066800" cy="5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2200" y="5335438"/>
            <a:ext cx="201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Sequencing Errors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8400" y="1524000"/>
            <a:ext cx="533400" cy="29718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4" idx="2"/>
            <a:endCxn id="36" idx="0"/>
          </p:cNvCxnSpPr>
          <p:nvPr/>
        </p:nvCxnSpPr>
        <p:spPr>
          <a:xfrm rot="5400000">
            <a:off x="6076197" y="4896535"/>
            <a:ext cx="839638" cy="38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72200" y="533543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46757" y="3646714"/>
            <a:ext cx="3070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pc="300" dirty="0" smtClean="0">
                <a:latin typeface="Courier New" pitchFamily="49" charset="0"/>
                <a:cs typeface="Courier New" pitchFamily="49" charset="0"/>
              </a:rPr>
              <a:t>TTTTTGAGAGGAATA</a:t>
            </a:r>
            <a:endParaRPr lang="en-US" sz="2000" spc="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453443" y="3638490"/>
            <a:ext cx="3070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pc="300" dirty="0" smtClean="0">
                <a:latin typeface="Courier New" pitchFamily="49" charset="0"/>
                <a:cs typeface="Courier New" pitchFamily="49" charset="0"/>
              </a:rPr>
              <a:t>TTTTT</a:t>
            </a:r>
            <a:r>
              <a:rPr lang="en-US" sz="2000" strike="sngStrike" spc="3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spc="300" dirty="0" smtClean="0">
                <a:latin typeface="Courier New" pitchFamily="49" charset="0"/>
                <a:cs typeface="Courier New" pitchFamily="49" charset="0"/>
              </a:rPr>
              <a:t>AGAGGAATA</a:t>
            </a:r>
          </a:p>
          <a:p>
            <a:r>
              <a:rPr lang="en-US" sz="2000" spc="3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spc="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sz="2000" b="1" spc="3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motivation </a:t>
            </a:r>
            <a:r>
              <a:rPr lang="en-US" dirty="0" smtClean="0"/>
              <a:t>| methods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combining the different </a:t>
            </a:r>
            <a:r>
              <a:rPr lang="en-US" sz="1200" dirty="0" smtClean="0">
                <a:solidFill>
                  <a:srgbClr val="FFC000"/>
                </a:solidFill>
              </a:rPr>
              <a:t>Color-space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FFC000"/>
                </a:solidFill>
              </a:rPr>
              <a:t>Letter-space</a:t>
            </a:r>
            <a:r>
              <a:rPr lang="en-US" sz="1200" dirty="0" smtClean="0"/>
              <a:t> platforms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1981200" y="65722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0 -0.2993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3.33333E-6 -0.2993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2.22222E-6 L -1.11022E-16 -0.3041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8.33333E-7 -0.2935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3.33333E-6 L -1.11022E-16 -0.2944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2686 L -2.77778E-6 -3.33333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4.16667E-6 -0.29884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29815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 animBg="1"/>
      <p:bldP spid="14" grpId="1" animBg="1"/>
      <p:bldP spid="17" grpId="0"/>
      <p:bldP spid="17" grpId="1"/>
      <p:bldP spid="18" grpId="0"/>
      <p:bldP spid="18" grpId="1"/>
      <p:bldP spid="13" grpId="0" animBg="1"/>
      <p:bldP spid="13" grpId="1" animBg="1"/>
      <p:bldP spid="27" grpId="0" animBg="1"/>
      <p:bldP spid="29" grpId="0" animBg="1"/>
      <p:bldP spid="30" grpId="0" animBg="1"/>
      <p:bldP spid="33" grpId="0"/>
      <p:bldP spid="34" grpId="0" animBg="1"/>
      <p:bldP spid="36" grpId="0"/>
      <p:bldP spid="23" grpId="0"/>
      <p:bldP spid="23" grpId="1"/>
      <p:bldP spid="37" grpId="0"/>
      <p:bldP spid="3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>
            <a:off x="990600" y="1905000"/>
            <a:ext cx="1600200" cy="3810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reference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90600" y="4343400"/>
            <a:ext cx="1600200" cy="3810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4400" y="1295400"/>
            <a:ext cx="3058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Examples (more realistically)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6000"/>
          </a:blip>
          <a:srcRect/>
          <a:stretch>
            <a:fillRect/>
          </a:stretch>
        </p:blipFill>
        <p:spPr bwMode="auto">
          <a:xfrm>
            <a:off x="2819400" y="1905000"/>
            <a:ext cx="1295400" cy="452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ight Arrow 22"/>
          <p:cNvSpPr/>
          <p:nvPr/>
        </p:nvSpPr>
        <p:spPr>
          <a:xfrm>
            <a:off x="990600" y="2286000"/>
            <a:ext cx="1600200" cy="3810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guess: Het SNP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6000"/>
          </a:blip>
          <a:srcRect/>
          <a:stretch>
            <a:fillRect/>
          </a:stretch>
        </p:blipFill>
        <p:spPr bwMode="auto">
          <a:xfrm>
            <a:off x="6019800" y="1447800"/>
            <a:ext cx="2286000" cy="235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6000"/>
          </a:blip>
          <a:srcRect/>
          <a:stretch>
            <a:fillRect/>
          </a:stretch>
        </p:blipFill>
        <p:spPr bwMode="auto">
          <a:xfrm>
            <a:off x="6019800" y="3962400"/>
            <a:ext cx="2286000" cy="235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ight Arrow 28"/>
          <p:cNvSpPr/>
          <p:nvPr/>
        </p:nvSpPr>
        <p:spPr>
          <a:xfrm>
            <a:off x="4419600" y="2438400"/>
            <a:ext cx="1600200" cy="3810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e.g. above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419600" y="4876800"/>
            <a:ext cx="1600200" cy="381000"/>
          </a:xfrm>
          <a:prstGeom prst="rightArrow">
            <a:avLst>
              <a:gd name="adj1" fmla="val 84286"/>
              <a:gd name="adj2" fmla="val 50000"/>
            </a:avLst>
          </a:prstGeom>
          <a:solidFill>
            <a:srgbClr val="0070C0"/>
          </a:solidFill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real data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639094" y="4000500"/>
            <a:ext cx="5257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13316" y="191588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600" dirty="0" smtClean="0">
                <a:latin typeface="Courier New" pitchFamily="49" charset="0"/>
                <a:cs typeface="Courier New" pitchFamily="49" charset="0"/>
              </a:rPr>
              <a:t>ACT</a:t>
            </a:r>
            <a:endParaRPr lang="en-US" b="1" spc="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3312" y="2242464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u="sng" spc="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b="1" spc="600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spc="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5600" y="2286000"/>
            <a:ext cx="122936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6466896"/>
            <a:ext cx="21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heterozygous  </a:t>
            </a:r>
            <a:r>
              <a:rPr lang="en-US" dirty="0" err="1" smtClean="0">
                <a:solidFill>
                  <a:srgbClr val="002060"/>
                </a:solidFill>
              </a:rPr>
              <a:t>SNPs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6466896"/>
            <a:ext cx="182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 lot more errors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motivation </a:t>
            </a:r>
            <a:r>
              <a:rPr lang="en-US" dirty="0" smtClean="0"/>
              <a:t>| methods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combining the different </a:t>
            </a:r>
            <a:r>
              <a:rPr lang="en-US" sz="1200" dirty="0" smtClean="0">
                <a:solidFill>
                  <a:srgbClr val="FFC000"/>
                </a:solidFill>
              </a:rPr>
              <a:t>Color-space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FFC000"/>
                </a:solidFill>
              </a:rPr>
              <a:t>Letter-space</a:t>
            </a:r>
            <a:r>
              <a:rPr lang="en-US" sz="1200" dirty="0" smtClean="0"/>
              <a:t> platforms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1981200" y="65722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3" grpId="0" animBg="1"/>
      <p:bldP spid="29" grpId="0" animBg="1"/>
      <p:bldP spid="30" grpId="0" animBg="1"/>
      <p:bldP spid="18" grpId="0"/>
      <p:bldP spid="31" grpId="0" animBg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3200400"/>
            <a:ext cx="564770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Realistically, situation is tougher.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Heterozygous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SNPs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Homologous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SNPs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Tri-allelic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SNPs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small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indels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alot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more error than in original previous example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misalignment (by chance)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misalignment (consistently)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204847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Motivation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want a SNP caller  to handle both traditional letter-space as well as color-space reads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motivation </a:t>
            </a:r>
            <a:r>
              <a:rPr lang="en-US" dirty="0" smtClean="0"/>
              <a:t>| methods | results | advantages 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combining the different </a:t>
            </a:r>
            <a:r>
              <a:rPr lang="en-US" sz="1200" dirty="0" smtClean="0">
                <a:solidFill>
                  <a:srgbClr val="FFC000"/>
                </a:solidFill>
              </a:rPr>
              <a:t>Color-space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FFC000"/>
                </a:solidFill>
              </a:rPr>
              <a:t>Letter-space</a:t>
            </a:r>
            <a:r>
              <a:rPr lang="en-US" sz="1200" dirty="0" smtClean="0"/>
              <a:t> platforms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981200" y="657225"/>
            <a:ext cx="381000" cy="22860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0" y="22098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52600" y="1752600"/>
            <a:ext cx="5791200" cy="1524000"/>
          </a:xfrm>
          <a:prstGeom prst="roundRect">
            <a:avLst>
              <a:gd name="adj" fmla="val 29167"/>
            </a:avLst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Methods</a:t>
            </a:r>
          </a:p>
          <a:p>
            <a:pPr algn="ctr"/>
            <a:r>
              <a:rPr lang="en-US" sz="1600" dirty="0" smtClean="0"/>
              <a:t>Model the system with an </a:t>
            </a:r>
            <a:r>
              <a:rPr lang="en-US" sz="1600" b="1" dirty="0" smtClean="0">
                <a:solidFill>
                  <a:srgbClr val="FFC000"/>
                </a:solidFill>
              </a:rPr>
              <a:t>HMM</a:t>
            </a:r>
            <a:endParaRPr lang="en-US" sz="1600" b="1" dirty="0" smtClean="0"/>
          </a:p>
          <a:p>
            <a:pPr algn="ctr"/>
            <a:r>
              <a:rPr lang="en-US" sz="1600" b="1" dirty="0" smtClean="0">
                <a:solidFill>
                  <a:srgbClr val="FFC000"/>
                </a:solidFill>
              </a:rPr>
              <a:t>Expand</a:t>
            </a:r>
            <a:r>
              <a:rPr lang="en-US" sz="1600" dirty="0" smtClean="0"/>
              <a:t> the HMM and apply </a:t>
            </a:r>
            <a:r>
              <a:rPr lang="en-US" sz="1600" b="1" dirty="0" smtClean="0">
                <a:solidFill>
                  <a:srgbClr val="FFC000"/>
                </a:solidFill>
              </a:rPr>
              <a:t>Heuristics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0" y="9906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0" y="45720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Advantages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0" y="3657600"/>
            <a:ext cx="4572000" cy="457200"/>
          </a:xfrm>
          <a:prstGeom prst="roundRect">
            <a:avLst>
              <a:gd name="adj" fmla="val 291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1594" y="5943600"/>
            <a:ext cx="1560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Quick breath.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2485</TotalTime>
  <Words>1830</Words>
  <Application>Microsoft Macintosh PowerPoint</Application>
  <PresentationFormat>On-screen Show (4:3)</PresentationFormat>
  <Paragraphs>454</Paragraphs>
  <Slides>29</Slides>
  <Notes>29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adijr</dc:creator>
  <cp:lastModifiedBy>Michael Brudno</cp:lastModifiedBy>
  <cp:revision>262</cp:revision>
  <dcterms:created xsi:type="dcterms:W3CDTF">2009-11-02T12:01:27Z</dcterms:created>
  <dcterms:modified xsi:type="dcterms:W3CDTF">2009-11-02T12:01:47Z</dcterms:modified>
</cp:coreProperties>
</file>